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2"/>
  </p:notesMasterIdLst>
  <p:sldIdLst>
    <p:sldId id="256" r:id="rId2"/>
    <p:sldId id="257" r:id="rId3"/>
    <p:sldId id="266" r:id="rId4"/>
    <p:sldId id="258" r:id="rId5"/>
    <p:sldId id="259" r:id="rId6"/>
    <p:sldId id="260" r:id="rId7"/>
    <p:sldId id="261" r:id="rId8"/>
    <p:sldId id="263" r:id="rId9"/>
    <p:sldId id="264" r:id="rId10"/>
    <p:sldId id="265" r:id="rId1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5" autoAdjust="0"/>
    <p:restoredTop sz="94291" autoAdjust="0"/>
  </p:normalViewPr>
  <p:slideViewPr>
    <p:cSldViewPr snapToGrid="0">
      <p:cViewPr varScale="1">
        <p:scale>
          <a:sx n="96" d="100"/>
          <a:sy n="96" d="100"/>
        </p:scale>
        <p:origin x="534" y="78"/>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e5f7b4346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e5f7b4346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e5f7b43466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e5f7b43466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e64327d234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e64327d23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e5f7b43466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e5f7b4346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e64327d234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e64327d2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e5f7b43466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e5f7b4346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e5f7b43466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e5f7b4346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e5f7b4346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e5f7b4346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10"/>
    </mc:Choice>
    <mc:Fallback xmlns="">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843228" y="1785658"/>
            <a:ext cx="5361300" cy="14481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s" dirty="0"/>
              <a:t>Handwriting Recognition Using AI</a:t>
            </a:r>
            <a:endParaRPr dirty="0"/>
          </a:p>
        </p:txBody>
      </p:sp>
      <p:sp>
        <p:nvSpPr>
          <p:cNvPr id="55" name="Google Shape;55;p13"/>
          <p:cNvSpPr txBox="1">
            <a:spLocks noGrp="1"/>
          </p:cNvSpPr>
          <p:nvPr>
            <p:ph type="subTitle" idx="1"/>
          </p:nvPr>
        </p:nvSpPr>
        <p:spPr>
          <a:xfrm>
            <a:off x="1858700" y="3135672"/>
            <a:ext cx="5361300" cy="58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s" sz="2100">
                <a:solidFill>
                  <a:srgbClr val="000000"/>
                </a:solidFill>
              </a:rPr>
              <a:t>Mikahla Reeves</a:t>
            </a:r>
            <a:endParaRPr sz="2100">
              <a:solidFill>
                <a:srgbClr val="000000"/>
              </a:solidFill>
            </a:endParaRPr>
          </a:p>
        </p:txBody>
      </p:sp>
      <p:sp>
        <p:nvSpPr>
          <p:cNvPr id="56" name="Google Shape;56;p13"/>
          <p:cNvSpPr txBox="1"/>
          <p:nvPr/>
        </p:nvSpPr>
        <p:spPr>
          <a:xfrm>
            <a:off x="1586425" y="3594250"/>
            <a:ext cx="58749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600"/>
              <a:t>Florida Agricultural &amp; Mechanical University</a:t>
            </a:r>
            <a:endParaRPr sz="160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xfrm>
            <a:off x="311700" y="28827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s"/>
              <a:t>Acknowledgments</a:t>
            </a:r>
            <a:endParaRPr/>
          </a:p>
        </p:txBody>
      </p:sp>
      <p:sp>
        <p:nvSpPr>
          <p:cNvPr id="117" name="Google Shape;117;p22"/>
          <p:cNvSpPr txBox="1">
            <a:spLocks noGrp="1"/>
          </p:cNvSpPr>
          <p:nvPr>
            <p:ph type="body" idx="1"/>
          </p:nvPr>
        </p:nvSpPr>
        <p:spPr>
          <a:xfrm>
            <a:off x="311700" y="1017725"/>
            <a:ext cx="8520600" cy="355115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s" dirty="0">
                <a:solidFill>
                  <a:schemeClr val="tx1"/>
                </a:solidFill>
              </a:rPr>
              <a:t>This presentation would not have been possible without the exceptional support of Dr. Gregor von Laszewski, Dr. Carlos Theran, Dr. Yohn Jairo.</a:t>
            </a:r>
            <a:endParaRPr dirty="0">
              <a:solidFill>
                <a:schemeClr val="tx1"/>
              </a:solidFill>
            </a:endParaRPr>
          </a:p>
          <a:p>
            <a:pPr marL="0" lvl="0" indent="0" algn="l" rtl="0">
              <a:spcBef>
                <a:spcPts val="1200"/>
              </a:spcBef>
              <a:spcAft>
                <a:spcPts val="0"/>
              </a:spcAft>
              <a:buClr>
                <a:schemeClr val="dk1"/>
              </a:buClr>
              <a:buSzPts val="1100"/>
              <a:buFont typeface="Arial"/>
              <a:buNone/>
            </a:pPr>
            <a:r>
              <a:rPr lang="es" dirty="0">
                <a:solidFill>
                  <a:schemeClr val="tx1"/>
                </a:solidFill>
              </a:rPr>
              <a:t>Their constant guidance, enthusiasm, knowledge and encouragement have been a huge motivation to keep going and to complete this work.</a:t>
            </a:r>
            <a:endParaRPr dirty="0">
              <a:solidFill>
                <a:schemeClr val="tx1"/>
              </a:solidFill>
            </a:endParaRPr>
          </a:p>
          <a:p>
            <a:pPr marL="0" lvl="0" indent="0" algn="l" rtl="0">
              <a:spcBef>
                <a:spcPts val="1200"/>
              </a:spcBef>
              <a:spcAft>
                <a:spcPts val="0"/>
              </a:spcAft>
              <a:buClr>
                <a:schemeClr val="dk1"/>
              </a:buClr>
              <a:buSzPts val="1100"/>
              <a:buFont typeface="Arial"/>
              <a:buNone/>
            </a:pPr>
            <a:r>
              <a:rPr lang="es" dirty="0">
                <a:solidFill>
                  <a:schemeClr val="tx1"/>
                </a:solidFill>
              </a:rPr>
              <a:t>Thank you to my peers.</a:t>
            </a:r>
          </a:p>
          <a:p>
            <a:pPr marL="0" lvl="0" indent="0" algn="l" rtl="0">
              <a:spcBef>
                <a:spcPts val="1200"/>
              </a:spcBef>
              <a:spcAft>
                <a:spcPts val="0"/>
              </a:spcAft>
              <a:buClr>
                <a:schemeClr val="dk1"/>
              </a:buClr>
              <a:buSzPts val="1100"/>
              <a:buFont typeface="Arial"/>
              <a:buNone/>
            </a:pPr>
            <a:r>
              <a:rPr lang="es" dirty="0">
                <a:solidFill>
                  <a:schemeClr val="tx1"/>
                </a:solidFill>
              </a:rPr>
              <a:t>Finally, thank you to Dr. Byron Greene, Florida A&amp;M University, and FGLSAMP for providing this great opportunity for us undergraduate students to do research.</a:t>
            </a:r>
            <a:endParaRPr dirty="0">
              <a:solidFill>
                <a:schemeClr val="tx1"/>
              </a:solidFill>
            </a:endParaRPr>
          </a:p>
          <a:p>
            <a:pPr marL="0" lvl="0" indent="0" algn="l" rtl="0">
              <a:spcBef>
                <a:spcPts val="1200"/>
              </a:spcBef>
              <a:spcAft>
                <a:spcPts val="1200"/>
              </a:spcAft>
              <a:buNone/>
            </a:pPr>
            <a:endParaRPr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607598"/>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s" b="1" dirty="0"/>
              <a:t>Overview</a:t>
            </a:r>
            <a:endParaRPr b="1" dirty="0"/>
          </a:p>
        </p:txBody>
      </p:sp>
      <p:sp>
        <p:nvSpPr>
          <p:cNvPr id="62" name="Google Shape;62;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indent="-406400">
              <a:lnSpc>
                <a:spcPct val="90000"/>
              </a:lnSpc>
              <a:spcBef>
                <a:spcPts val="1000"/>
              </a:spcBef>
              <a:buClr>
                <a:schemeClr val="dk1"/>
              </a:buClr>
              <a:buSzPts val="2800"/>
            </a:pPr>
            <a:r>
              <a:rPr lang="es" sz="2400" dirty="0">
                <a:solidFill>
                  <a:schemeClr val="dk1"/>
                </a:solidFill>
              </a:rPr>
              <a:t>Definition of Handwriting Recognition </a:t>
            </a:r>
          </a:p>
          <a:p>
            <a:pPr marL="457200" lvl="0" indent="-406400" algn="l" rtl="0">
              <a:lnSpc>
                <a:spcPct val="90000"/>
              </a:lnSpc>
              <a:spcBef>
                <a:spcPts val="1000"/>
              </a:spcBef>
              <a:spcAft>
                <a:spcPts val="0"/>
              </a:spcAft>
              <a:buClr>
                <a:schemeClr val="dk1"/>
              </a:buClr>
              <a:buSzPts val="2800"/>
              <a:buChar char="●"/>
            </a:pPr>
            <a:r>
              <a:rPr lang="es" sz="2400" dirty="0">
                <a:solidFill>
                  <a:schemeClr val="dk1"/>
                </a:solidFill>
              </a:rPr>
              <a:t>Motivation</a:t>
            </a:r>
          </a:p>
          <a:p>
            <a:pPr marL="457200" lvl="0" indent="-406400" algn="l" rtl="0">
              <a:lnSpc>
                <a:spcPct val="90000"/>
              </a:lnSpc>
              <a:spcBef>
                <a:spcPts val="0"/>
              </a:spcBef>
              <a:spcAft>
                <a:spcPts val="0"/>
              </a:spcAft>
              <a:buClr>
                <a:schemeClr val="dk1"/>
              </a:buClr>
              <a:buSzPts val="2800"/>
              <a:buChar char="●"/>
            </a:pPr>
            <a:r>
              <a:rPr lang="es" sz="2400" dirty="0">
                <a:solidFill>
                  <a:schemeClr val="dk1"/>
                </a:solidFill>
              </a:rPr>
              <a:t>Model</a:t>
            </a:r>
            <a:endParaRPr sz="2400" dirty="0">
              <a:solidFill>
                <a:schemeClr val="dk1"/>
              </a:solidFill>
            </a:endParaRPr>
          </a:p>
          <a:p>
            <a:pPr marL="457200" lvl="0" indent="-406400" algn="l" rtl="0">
              <a:lnSpc>
                <a:spcPct val="90000"/>
              </a:lnSpc>
              <a:spcBef>
                <a:spcPts val="0"/>
              </a:spcBef>
              <a:spcAft>
                <a:spcPts val="0"/>
              </a:spcAft>
              <a:buClr>
                <a:schemeClr val="dk1"/>
              </a:buClr>
              <a:buSzPts val="2800"/>
              <a:buChar char="●"/>
            </a:pPr>
            <a:r>
              <a:rPr lang="es" sz="2400" dirty="0">
                <a:solidFill>
                  <a:schemeClr val="dk1"/>
                </a:solidFill>
              </a:rPr>
              <a:t>Conclusions</a:t>
            </a:r>
            <a:endParaRPr sz="2400" dirty="0">
              <a:solidFill>
                <a:schemeClr val="dk1"/>
              </a:solidFill>
            </a:endParaRPr>
          </a:p>
          <a:p>
            <a:pPr marL="457200" lvl="0" indent="-406400" algn="l" rtl="0">
              <a:lnSpc>
                <a:spcPct val="90000"/>
              </a:lnSpc>
              <a:spcBef>
                <a:spcPts val="0"/>
              </a:spcBef>
              <a:spcAft>
                <a:spcPts val="0"/>
              </a:spcAft>
              <a:buClr>
                <a:schemeClr val="dk1"/>
              </a:buClr>
              <a:buSzPts val="2800"/>
              <a:buChar char="●"/>
            </a:pPr>
            <a:r>
              <a:rPr lang="es" sz="2400" dirty="0">
                <a:solidFill>
                  <a:schemeClr val="dk1"/>
                </a:solidFill>
              </a:rPr>
              <a:t>Takeaways from the REU Experience</a:t>
            </a:r>
            <a:endParaRPr sz="2400" dirty="0">
              <a:solidFill>
                <a:schemeClr val="dk1"/>
              </a:solidFill>
            </a:endParaRPr>
          </a:p>
          <a:p>
            <a:pPr marL="0" lvl="0" indent="0" algn="l" rtl="0">
              <a:spcBef>
                <a:spcPts val="0"/>
              </a:spcBef>
              <a:spcAft>
                <a:spcPts val="1200"/>
              </a:spcAft>
              <a:buNone/>
            </a:pPr>
            <a:endParaRPr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212D4-00C3-4AF0-A083-0A196C635257}"/>
              </a:ext>
            </a:extLst>
          </p:cNvPr>
          <p:cNvSpPr>
            <a:spLocks noGrp="1"/>
          </p:cNvSpPr>
          <p:nvPr>
            <p:ph type="title"/>
          </p:nvPr>
        </p:nvSpPr>
        <p:spPr/>
        <p:txBody>
          <a:bodyPr>
            <a:normAutofit fontScale="90000"/>
          </a:bodyPr>
          <a:lstStyle/>
          <a:p>
            <a:r>
              <a:rPr lang="en-US" b="1" dirty="0">
                <a:solidFill>
                  <a:schemeClr val="tx1"/>
                </a:solidFill>
              </a:rPr>
              <a:t>What is Handwriting Recognition?</a:t>
            </a:r>
          </a:p>
        </p:txBody>
      </p:sp>
      <p:sp>
        <p:nvSpPr>
          <p:cNvPr id="3" name="Text Placeholder 2">
            <a:extLst>
              <a:ext uri="{FF2B5EF4-FFF2-40B4-BE49-F238E27FC236}">
                <a16:creationId xmlns:a16="http://schemas.microsoft.com/office/drawing/2014/main" id="{C0128689-7815-4C1D-A5BE-2D00D5958C9C}"/>
              </a:ext>
            </a:extLst>
          </p:cNvPr>
          <p:cNvSpPr>
            <a:spLocks noGrp="1"/>
          </p:cNvSpPr>
          <p:nvPr>
            <p:ph type="body" idx="1"/>
          </p:nvPr>
        </p:nvSpPr>
        <p:spPr/>
        <p:txBody>
          <a:bodyPr/>
          <a:lstStyle/>
          <a:p>
            <a:r>
              <a:rPr lang="en-US" sz="2800" b="0" i="0" dirty="0">
                <a:solidFill>
                  <a:srgbClr val="24292E"/>
                </a:solidFill>
                <a:effectLst/>
                <a:latin typeface="-apple-system"/>
              </a:rPr>
              <a:t>H</a:t>
            </a:r>
            <a:r>
              <a:rPr lang="en-US" sz="2400" b="0" i="0" dirty="0">
                <a:solidFill>
                  <a:srgbClr val="24292E"/>
                </a:solidFill>
                <a:effectLst/>
                <a:latin typeface="+mn-lt"/>
              </a:rPr>
              <a:t>andwriting Recognition is a branch of (OCR) Optical Character Recognition</a:t>
            </a:r>
            <a:r>
              <a:rPr lang="en-US" sz="2000" dirty="0">
                <a:solidFill>
                  <a:srgbClr val="24292E"/>
                </a:solidFill>
                <a:latin typeface="-apple-system"/>
              </a:rPr>
              <a:t>.</a:t>
            </a:r>
          </a:p>
          <a:p>
            <a:r>
              <a:rPr lang="en-US" b="0" i="0" dirty="0">
                <a:solidFill>
                  <a:srgbClr val="24292E"/>
                </a:solidFill>
                <a:effectLst/>
                <a:latin typeface="-apple-system"/>
              </a:rPr>
              <a:t> </a:t>
            </a:r>
            <a:r>
              <a:rPr lang="en-US" sz="2400" i="0" dirty="0">
                <a:solidFill>
                  <a:srgbClr val="24292E"/>
                </a:solidFill>
                <a:effectLst/>
                <a:latin typeface="+mn-lt"/>
              </a:rPr>
              <a:t>Handwriting Recognition is the ability of a computer to interpret handwritten input received from different sources.</a:t>
            </a:r>
            <a:endParaRPr lang="en-US" dirty="0">
              <a:latin typeface="+mn-lt"/>
            </a:endParaRPr>
          </a:p>
        </p:txBody>
      </p:sp>
    </p:spTree>
    <p:extLst>
      <p:ext uri="{BB962C8B-B14F-4D97-AF65-F5344CB8AC3E}">
        <p14:creationId xmlns:p14="http://schemas.microsoft.com/office/powerpoint/2010/main" val="28333108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s" b="1" dirty="0"/>
              <a:t>Motivation</a:t>
            </a:r>
            <a:endParaRPr b="1" dirty="0"/>
          </a:p>
        </p:txBody>
      </p:sp>
      <p:sp>
        <p:nvSpPr>
          <p:cNvPr id="68" name="Google Shape;68;p15"/>
          <p:cNvSpPr txBox="1">
            <a:spLocks noGrp="1"/>
          </p:cNvSpPr>
          <p:nvPr>
            <p:ph type="body" idx="1"/>
          </p:nvPr>
        </p:nvSpPr>
        <p:spPr>
          <a:xfrm>
            <a:off x="565251" y="914400"/>
            <a:ext cx="8385733" cy="38140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000" dirty="0">
                <a:solidFill>
                  <a:schemeClr val="tx1"/>
                </a:solidFill>
              </a:rPr>
              <a:t>Handwriting recognition is one of the key problems studied by the document community due to its pervasiveness in the places where people interact, communicate and transact. HWR technologies can benefit us in the way we </a:t>
            </a:r>
            <a:r>
              <a:rPr lang="es" sz="2000" b="1" u="sng" dirty="0">
                <a:solidFill>
                  <a:schemeClr val="tx1"/>
                </a:solidFill>
              </a:rPr>
              <a:t>organize and manage information. </a:t>
            </a:r>
            <a:endParaRPr sz="2000" b="1" u="sng" dirty="0">
              <a:solidFill>
                <a:schemeClr val="tx1"/>
              </a:solidFill>
            </a:endParaRPr>
          </a:p>
          <a:p>
            <a:pPr marL="457200" lvl="0" indent="-368300" algn="l" rtl="0">
              <a:spcBef>
                <a:spcPts val="1200"/>
              </a:spcBef>
              <a:spcAft>
                <a:spcPts val="0"/>
              </a:spcAft>
              <a:buSzPts val="2200"/>
              <a:buChar char="●"/>
            </a:pPr>
            <a:r>
              <a:rPr lang="es" sz="2000" dirty="0">
                <a:solidFill>
                  <a:schemeClr val="tx1"/>
                </a:solidFill>
              </a:rPr>
              <a:t>Convert handwritten/printed text to speech, for the blind.</a:t>
            </a:r>
            <a:endParaRPr sz="2000" dirty="0">
              <a:solidFill>
                <a:schemeClr val="tx1"/>
              </a:solidFill>
            </a:endParaRPr>
          </a:p>
          <a:p>
            <a:pPr marL="457200" lvl="0" indent="-368300" algn="l" rtl="0">
              <a:spcBef>
                <a:spcPts val="0"/>
              </a:spcBef>
              <a:spcAft>
                <a:spcPts val="0"/>
              </a:spcAft>
              <a:buSzPts val="2200"/>
              <a:buChar char="●"/>
            </a:pPr>
            <a:r>
              <a:rPr lang="es" sz="2000" dirty="0">
                <a:solidFill>
                  <a:schemeClr val="tx1"/>
                </a:solidFill>
              </a:rPr>
              <a:t>Handwriting recognition could be used as </a:t>
            </a:r>
            <a:r>
              <a:rPr lang="es" sz="2000" b="1" u="sng" dirty="0">
                <a:solidFill>
                  <a:schemeClr val="tx1"/>
                </a:solidFill>
              </a:rPr>
              <a:t>language translation</a:t>
            </a:r>
            <a:r>
              <a:rPr lang="es" sz="2000" dirty="0">
                <a:solidFill>
                  <a:schemeClr val="tx1"/>
                </a:solidFill>
              </a:rPr>
              <a:t>.</a:t>
            </a:r>
            <a:endParaRPr sz="2000" dirty="0">
              <a:solidFill>
                <a:schemeClr val="tx1"/>
              </a:solidFill>
            </a:endParaRPr>
          </a:p>
          <a:p>
            <a:pPr marL="457200" lvl="0" indent="-368300" algn="l" rtl="0">
              <a:spcBef>
                <a:spcPts val="0"/>
              </a:spcBef>
              <a:spcAft>
                <a:spcPts val="0"/>
              </a:spcAft>
              <a:buSzPts val="2200"/>
              <a:buChar char="●"/>
            </a:pPr>
            <a:r>
              <a:rPr lang="es" sz="2000" dirty="0">
                <a:solidFill>
                  <a:schemeClr val="tx1"/>
                </a:solidFill>
              </a:rPr>
              <a:t>For </a:t>
            </a:r>
            <a:r>
              <a:rPr lang="es" sz="2000" b="1" u="sng" dirty="0">
                <a:solidFill>
                  <a:schemeClr val="tx1"/>
                </a:solidFill>
              </a:rPr>
              <a:t>handwritten reports</a:t>
            </a:r>
            <a:r>
              <a:rPr lang="es" sz="2000" dirty="0">
                <a:solidFill>
                  <a:schemeClr val="tx1"/>
                </a:solidFill>
              </a:rPr>
              <a:t> such as healthcare and industrial quality control and testing, an </a:t>
            </a:r>
            <a:r>
              <a:rPr lang="es" sz="2000" b="1" u="sng" dirty="0">
                <a:solidFill>
                  <a:schemeClr val="tx1"/>
                </a:solidFill>
              </a:rPr>
              <a:t>instant digital conversion</a:t>
            </a:r>
            <a:r>
              <a:rPr lang="es" sz="2000" dirty="0">
                <a:solidFill>
                  <a:schemeClr val="tx1"/>
                </a:solidFill>
              </a:rPr>
              <a:t> to text will </a:t>
            </a:r>
            <a:r>
              <a:rPr lang="es" sz="2000" b="1" u="sng" dirty="0">
                <a:solidFill>
                  <a:schemeClr val="tx1"/>
                </a:solidFill>
              </a:rPr>
              <a:t>reduce huge costs</a:t>
            </a:r>
            <a:r>
              <a:rPr lang="es" sz="2000" dirty="0">
                <a:solidFill>
                  <a:schemeClr val="tx1"/>
                </a:solidFill>
              </a:rPr>
              <a:t> as well </a:t>
            </a:r>
            <a:r>
              <a:rPr lang="es" sz="2000" b="1" u="sng" dirty="0">
                <a:solidFill>
                  <a:schemeClr val="tx1"/>
                </a:solidFill>
              </a:rPr>
              <a:t>increase productivity</a:t>
            </a:r>
            <a:r>
              <a:rPr lang="es" sz="2000" dirty="0">
                <a:solidFill>
                  <a:schemeClr val="tx1"/>
                </a:solidFill>
              </a:rPr>
              <a:t>.</a:t>
            </a:r>
            <a:endParaRPr sz="2000" dirty="0">
              <a:solidFill>
                <a:schemeClr val="tx1"/>
              </a:solidFill>
            </a:endParaRPr>
          </a:p>
        </p:txBody>
      </p:sp>
      <p:pic>
        <p:nvPicPr>
          <p:cNvPr id="2" name="Recorded Sound">
            <a:hlinkClick r:id="" action="ppaction://media"/>
            <a:extLst>
              <a:ext uri="{FF2B5EF4-FFF2-40B4-BE49-F238E27FC236}">
                <a16:creationId xmlns:a16="http://schemas.microsoft.com/office/drawing/2014/main" id="{355FF96D-8BFB-4309-9B93-5EC9BEC355D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4334" y="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71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0"/>
            <a:ext cx="8520600" cy="4572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s" sz="2400" b="1" dirty="0"/>
              <a:t>Challenges</a:t>
            </a:r>
            <a:endParaRPr sz="2400" b="1" dirty="0"/>
          </a:p>
        </p:txBody>
      </p:sp>
      <p:sp>
        <p:nvSpPr>
          <p:cNvPr id="74" name="Google Shape;74;p16"/>
          <p:cNvSpPr txBox="1">
            <a:spLocks noGrp="1"/>
          </p:cNvSpPr>
          <p:nvPr>
            <p:ph type="body" idx="1"/>
          </p:nvPr>
        </p:nvSpPr>
        <p:spPr>
          <a:xfrm>
            <a:off x="311700" y="457200"/>
            <a:ext cx="8520600" cy="46863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s" sz="2000" dirty="0">
                <a:solidFill>
                  <a:schemeClr val="tx1"/>
                </a:solidFill>
              </a:rPr>
              <a:t>One of the major challenges in recognizing text from handwritten images comes from:</a:t>
            </a:r>
            <a:endParaRPr sz="2000" dirty="0">
              <a:solidFill>
                <a:schemeClr val="tx1"/>
              </a:solidFill>
            </a:endParaRPr>
          </a:p>
          <a:p>
            <a:pPr marL="457200" lvl="0" indent="-342900" algn="l" rtl="0">
              <a:spcBef>
                <a:spcPts val="1200"/>
              </a:spcBef>
              <a:spcAft>
                <a:spcPts val="0"/>
              </a:spcAft>
              <a:buSzPts val="1800"/>
              <a:buChar char="●"/>
            </a:pPr>
            <a:r>
              <a:rPr lang="es" sz="2000" dirty="0">
                <a:solidFill>
                  <a:schemeClr val="tx1"/>
                </a:solidFill>
              </a:rPr>
              <a:t>The inherent </a:t>
            </a:r>
            <a:r>
              <a:rPr lang="es" sz="2000" b="1" u="sng" dirty="0">
                <a:solidFill>
                  <a:schemeClr val="tx1"/>
                </a:solidFill>
              </a:rPr>
              <a:t>variability in data</a:t>
            </a:r>
            <a:r>
              <a:rPr lang="es" sz="2000" dirty="0">
                <a:solidFill>
                  <a:schemeClr val="tx1"/>
                </a:solidFill>
              </a:rPr>
              <a:t>. Every individual has a different style of writing and moreover, depending on the various underlying factors, even the style of a single person also changes in different instances of writings.</a:t>
            </a:r>
            <a:endParaRPr sz="2000" dirty="0">
              <a:solidFill>
                <a:schemeClr val="tx1"/>
              </a:solidFill>
            </a:endParaRPr>
          </a:p>
          <a:p>
            <a:pPr marL="0" lvl="0" indent="0" algn="l" rtl="0">
              <a:spcBef>
                <a:spcPts val="1200"/>
              </a:spcBef>
              <a:spcAft>
                <a:spcPts val="0"/>
              </a:spcAft>
              <a:buNone/>
            </a:pPr>
            <a:r>
              <a:rPr lang="es" sz="2000" dirty="0">
                <a:solidFill>
                  <a:schemeClr val="tx1"/>
                </a:solidFill>
              </a:rPr>
              <a:t>To overcome this challenge </a:t>
            </a:r>
            <a:r>
              <a:rPr lang="es" sz="2000" b="1" u="sng" dirty="0">
                <a:solidFill>
                  <a:schemeClr val="tx1"/>
                </a:solidFill>
              </a:rPr>
              <a:t>deep learning algorithms </a:t>
            </a:r>
            <a:r>
              <a:rPr lang="es" sz="2000" dirty="0">
                <a:solidFill>
                  <a:schemeClr val="tx1"/>
                </a:solidFill>
              </a:rPr>
              <a:t>have been widely used such as:</a:t>
            </a:r>
            <a:endParaRPr sz="2000" dirty="0">
              <a:solidFill>
                <a:schemeClr val="tx1"/>
              </a:solidFill>
            </a:endParaRPr>
          </a:p>
          <a:p>
            <a:pPr marL="457200" lvl="0" indent="-342900" algn="l" rtl="0">
              <a:lnSpc>
                <a:spcPct val="160000"/>
              </a:lnSpc>
              <a:spcBef>
                <a:spcPts val="1200"/>
              </a:spcBef>
              <a:spcAft>
                <a:spcPts val="0"/>
              </a:spcAft>
              <a:buSzPts val="1800"/>
              <a:buChar char="●"/>
            </a:pPr>
            <a:r>
              <a:rPr lang="es" sz="2000" dirty="0">
                <a:solidFill>
                  <a:schemeClr val="tx1"/>
                </a:solidFill>
              </a:rPr>
              <a:t>LSTM - </a:t>
            </a:r>
            <a:r>
              <a:rPr lang="es" sz="2000" b="1" u="sng" dirty="0">
                <a:solidFill>
                  <a:schemeClr val="tx1"/>
                </a:solidFill>
              </a:rPr>
              <a:t>Long Short Term Memory</a:t>
            </a:r>
            <a:r>
              <a:rPr lang="es" sz="2000" dirty="0">
                <a:solidFill>
                  <a:schemeClr val="tx1"/>
                </a:solidFill>
              </a:rPr>
              <a:t> - </a:t>
            </a:r>
            <a:r>
              <a:rPr lang="en-US" sz="2000" b="0" i="0" dirty="0">
                <a:solidFill>
                  <a:schemeClr val="tx1"/>
                </a:solidFill>
                <a:effectLst/>
                <a:latin typeface="+mn-lt"/>
              </a:rPr>
              <a:t>LSTM is usually used to process and make predictions given sequences of data.</a:t>
            </a:r>
            <a:endParaRPr sz="2000" dirty="0">
              <a:solidFill>
                <a:schemeClr val="tx1"/>
              </a:solidFill>
              <a:latin typeface="+mn-lt"/>
            </a:endParaRPr>
          </a:p>
          <a:p>
            <a:pPr marL="457200" lvl="0" indent="-342900" algn="l" rtl="0">
              <a:lnSpc>
                <a:spcPct val="160000"/>
              </a:lnSpc>
              <a:spcBef>
                <a:spcPts val="0"/>
              </a:spcBef>
              <a:spcAft>
                <a:spcPts val="0"/>
              </a:spcAft>
              <a:buSzPts val="1800"/>
              <a:buChar char="●"/>
            </a:pPr>
            <a:r>
              <a:rPr lang="es" sz="2000" dirty="0">
                <a:solidFill>
                  <a:schemeClr val="tx1"/>
                </a:solidFill>
              </a:rPr>
              <a:t>CNN - </a:t>
            </a:r>
            <a:r>
              <a:rPr lang="es" sz="2000" b="1" u="sng" dirty="0">
                <a:solidFill>
                  <a:schemeClr val="tx1"/>
                </a:solidFill>
              </a:rPr>
              <a:t>Convolutional Neural Network </a:t>
            </a:r>
            <a:r>
              <a:rPr lang="es" sz="2000" dirty="0">
                <a:solidFill>
                  <a:schemeClr val="tx1"/>
                </a:solidFill>
              </a:rPr>
              <a:t>- </a:t>
            </a:r>
            <a:r>
              <a:rPr lang="en-US" sz="2000" b="0" i="0" dirty="0">
                <a:solidFill>
                  <a:schemeClr val="tx1"/>
                </a:solidFill>
                <a:effectLst/>
                <a:latin typeface="+mn-lt"/>
              </a:rPr>
              <a:t>CNN is designed to exploit “spatial correlation” in data and works well on images.</a:t>
            </a:r>
            <a:endParaRPr sz="900" dirty="0">
              <a:solidFill>
                <a:schemeClr val="tx1"/>
              </a:solidFill>
              <a:latin typeface="+mn-lt"/>
            </a:endParaRPr>
          </a:p>
        </p:txBody>
      </p:sp>
      <p:pic>
        <p:nvPicPr>
          <p:cNvPr id="3" name="Recorded Sound">
            <a:hlinkClick r:id="" action="ppaction://media"/>
            <a:extLst>
              <a:ext uri="{FF2B5EF4-FFF2-40B4-BE49-F238E27FC236}">
                <a16:creationId xmlns:a16="http://schemas.microsoft.com/office/drawing/2014/main" id="{51742922-FC58-4459-9950-CF5B027D92C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1135" y="-11962"/>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2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s" b="1" dirty="0">
                <a:solidFill>
                  <a:schemeClr val="tx1"/>
                </a:solidFill>
              </a:rPr>
              <a:t>Model (1)</a:t>
            </a:r>
            <a:endParaRPr b="1" dirty="0">
              <a:solidFill>
                <a:schemeClr val="tx1"/>
              </a:solidFill>
            </a:endParaRPr>
          </a:p>
        </p:txBody>
      </p:sp>
      <p:sp>
        <p:nvSpPr>
          <p:cNvPr id="80" name="Google Shape;80;p17"/>
          <p:cNvSpPr txBox="1">
            <a:spLocks noGrp="1"/>
          </p:cNvSpPr>
          <p:nvPr>
            <p:ph type="body" idx="1"/>
          </p:nvPr>
        </p:nvSpPr>
        <p:spPr>
          <a:xfrm>
            <a:off x="311700" y="568288"/>
            <a:ext cx="1846709" cy="572700"/>
          </a:xfrm>
          <a:prstGeom prst="rect">
            <a:avLst/>
          </a:prstGeom>
        </p:spPr>
        <p:txBody>
          <a:bodyPr spcFirstLastPara="1" wrap="square" lIns="91425" tIns="91425" rIns="91425" bIns="91425" anchor="t" anchorCtr="0">
            <a:normAutofit fontScale="25000" lnSpcReduction="20000"/>
          </a:bodyPr>
          <a:lstStyle/>
          <a:p>
            <a:pPr marL="0" indent="0">
              <a:spcBef>
                <a:spcPts val="1200"/>
              </a:spcBef>
              <a:spcAft>
                <a:spcPts val="1200"/>
              </a:spcAft>
              <a:buNone/>
            </a:pPr>
            <a:r>
              <a:rPr lang="en-US" sz="8000" dirty="0">
                <a:solidFill>
                  <a:schemeClr val="tx1"/>
                </a:solidFill>
                <a:latin typeface="Times New Roman" panose="02020603050405020304" pitchFamily="18" charset="0"/>
                <a:cs typeface="Times New Roman" panose="02020603050405020304" pitchFamily="18" charset="0"/>
              </a:rPr>
              <a:t>LSTM Model</a:t>
            </a:r>
          </a:p>
          <a:p>
            <a:pPr marL="0" lvl="0" indent="0" algn="l" rtl="0">
              <a:spcBef>
                <a:spcPts val="1200"/>
              </a:spcBef>
              <a:spcAft>
                <a:spcPts val="1200"/>
              </a:spcAft>
              <a:buNone/>
            </a:pPr>
            <a:endParaRPr sz="3200" b="1" dirty="0"/>
          </a:p>
        </p:txBody>
      </p:sp>
      <p:pic>
        <p:nvPicPr>
          <p:cNvPr id="81" name="Google Shape;81;p17"/>
          <p:cNvPicPr preferRelativeResize="0"/>
          <p:nvPr/>
        </p:nvPicPr>
        <p:blipFill>
          <a:blip r:embed="rId5">
            <a:alphaModFix/>
          </a:blip>
          <a:stretch>
            <a:fillRect/>
          </a:stretch>
        </p:blipFill>
        <p:spPr>
          <a:xfrm>
            <a:off x="744279" y="1140988"/>
            <a:ext cx="7099762" cy="1620441"/>
          </a:xfrm>
          <a:prstGeom prst="rect">
            <a:avLst/>
          </a:prstGeom>
          <a:noFill/>
          <a:ln>
            <a:noFill/>
          </a:ln>
        </p:spPr>
      </p:pic>
      <p:sp>
        <p:nvSpPr>
          <p:cNvPr id="82" name="Google Shape;82;p17"/>
          <p:cNvSpPr txBox="1"/>
          <p:nvPr/>
        </p:nvSpPr>
        <p:spPr>
          <a:xfrm>
            <a:off x="311700" y="2706591"/>
            <a:ext cx="8019000" cy="1846629"/>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US" sz="1800" dirty="0"/>
              <a:t>The input of this model is a </a:t>
            </a:r>
            <a:r>
              <a:rPr lang="en-US" sz="1800" b="1" u="sng" dirty="0"/>
              <a:t>worded image</a:t>
            </a:r>
            <a:r>
              <a:rPr lang="en-US" sz="1800" dirty="0"/>
              <a:t>.</a:t>
            </a:r>
          </a:p>
          <a:p>
            <a:pPr marL="457200" lvl="0" indent="-317500" algn="l" rtl="0">
              <a:spcBef>
                <a:spcPts val="0"/>
              </a:spcBef>
              <a:spcAft>
                <a:spcPts val="0"/>
              </a:spcAft>
              <a:buSzPts val="1400"/>
              <a:buChar char="●"/>
            </a:pPr>
            <a:r>
              <a:rPr lang="en-US" sz="1800" dirty="0"/>
              <a:t>The output of this model is the </a:t>
            </a:r>
            <a:r>
              <a:rPr lang="en-US" sz="1800" b="1" u="sng" dirty="0"/>
              <a:t>label sequence </a:t>
            </a:r>
            <a:r>
              <a:rPr lang="en-US" sz="1800" dirty="0"/>
              <a:t>present in the lexicon.</a:t>
            </a:r>
            <a:endParaRPr lang="en-US" dirty="0"/>
          </a:p>
          <a:p>
            <a:pPr marL="457200" lvl="0" indent="-317500" algn="l" rtl="0">
              <a:spcBef>
                <a:spcPts val="0"/>
              </a:spcBef>
              <a:spcAft>
                <a:spcPts val="0"/>
              </a:spcAft>
              <a:buSzPts val="1400"/>
              <a:buChar char="●"/>
            </a:pPr>
            <a:r>
              <a:rPr lang="en-US" sz="1800" b="0" i="0" u="none" strike="noStrike" baseline="0" dirty="0">
                <a:latin typeface="+mn-lt"/>
              </a:rPr>
              <a:t>This model has a spatial transformer network, residual convolutional blocks, bidirectional LSTM’s and the CTC loss which are all the processes the worded Image has to pass through before it becomes a label sequence.</a:t>
            </a:r>
            <a:endParaRPr dirty="0">
              <a:latin typeface="+mn-lt"/>
            </a:endParaRPr>
          </a:p>
        </p:txBody>
      </p:sp>
      <p:pic>
        <p:nvPicPr>
          <p:cNvPr id="2" name="Recorded Sound">
            <a:hlinkClick r:id="" action="ppaction://media"/>
            <a:extLst>
              <a:ext uri="{FF2B5EF4-FFF2-40B4-BE49-F238E27FC236}">
                <a16:creationId xmlns:a16="http://schemas.microsoft.com/office/drawing/2014/main" id="{221DDFD2-438E-4714-B6FF-FD1B3B8CA3C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4679" y="42933"/>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9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s" b="1" dirty="0"/>
              <a:t>Model (2)</a:t>
            </a:r>
            <a:endParaRPr b="1" dirty="0"/>
          </a:p>
        </p:txBody>
      </p:sp>
      <p:sp>
        <p:nvSpPr>
          <p:cNvPr id="88" name="Google Shape;88;p18"/>
          <p:cNvSpPr txBox="1">
            <a:spLocks noGrp="1"/>
          </p:cNvSpPr>
          <p:nvPr>
            <p:ph type="body" idx="1"/>
          </p:nvPr>
        </p:nvSpPr>
        <p:spPr>
          <a:xfrm>
            <a:off x="311700" y="817785"/>
            <a:ext cx="1740384" cy="49002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s" sz="2000" dirty="0">
                <a:solidFill>
                  <a:schemeClr val="tx1"/>
                </a:solidFill>
                <a:latin typeface="Times New Roman" panose="02020603050405020304" pitchFamily="18" charset="0"/>
                <a:cs typeface="Times New Roman" panose="02020603050405020304" pitchFamily="18" charset="0"/>
              </a:rPr>
              <a:t>CNN Model</a:t>
            </a:r>
            <a:endParaRPr sz="2000" dirty="0">
              <a:solidFill>
                <a:schemeClr val="tx1"/>
              </a:solidFill>
              <a:latin typeface="Times New Roman" panose="02020603050405020304" pitchFamily="18" charset="0"/>
              <a:cs typeface="Times New Roman" panose="02020603050405020304" pitchFamily="18" charset="0"/>
            </a:endParaRPr>
          </a:p>
          <a:p>
            <a:pPr marL="0" lvl="0" indent="0" algn="l" rtl="0">
              <a:spcBef>
                <a:spcPts val="1200"/>
              </a:spcBef>
              <a:spcAft>
                <a:spcPts val="1200"/>
              </a:spcAft>
              <a:buNone/>
            </a:pPr>
            <a:endParaRPr sz="1000" b="1" dirty="0"/>
          </a:p>
        </p:txBody>
      </p:sp>
      <p:sp>
        <p:nvSpPr>
          <p:cNvPr id="89" name="Google Shape;89;p18"/>
          <p:cNvSpPr txBox="1"/>
          <p:nvPr/>
        </p:nvSpPr>
        <p:spPr>
          <a:xfrm>
            <a:off x="311700" y="2951706"/>
            <a:ext cx="8141100" cy="1661963"/>
          </a:xfrm>
          <a:prstGeom prst="rect">
            <a:avLst/>
          </a:prstGeom>
          <a:noFill/>
          <a:ln>
            <a:noFill/>
          </a:ln>
        </p:spPr>
        <p:txBody>
          <a:bodyPr spcFirstLastPara="1" wrap="square" lIns="91425" tIns="91425" rIns="91425" bIns="91425" anchor="t" anchorCtr="0">
            <a:spAutoFit/>
          </a:bodyPr>
          <a:lstStyle/>
          <a:p>
            <a:pPr marL="285750" indent="-285750" algn="l">
              <a:buFont typeface="Arial" panose="020B0604020202020204" pitchFamily="34" charset="0"/>
              <a:buChar char="•"/>
            </a:pPr>
            <a:r>
              <a:rPr lang="en-US" sz="1800" b="0" i="0" u="none" strike="noStrike" baseline="0" dirty="0">
                <a:latin typeface="+mn-lt"/>
              </a:rPr>
              <a:t>The input of the model is also an </a:t>
            </a:r>
            <a:r>
              <a:rPr lang="en-US" sz="1800" b="1" i="0" u="sng" strike="noStrike" baseline="0" dirty="0">
                <a:latin typeface="+mn-lt"/>
              </a:rPr>
              <a:t>image</a:t>
            </a:r>
            <a:r>
              <a:rPr lang="en-US" sz="1800" b="0" i="0" u="none" strike="noStrike" baseline="0" dirty="0">
                <a:latin typeface="+mn-lt"/>
              </a:rPr>
              <a:t>.</a:t>
            </a:r>
          </a:p>
          <a:p>
            <a:pPr marL="285750" indent="-285750" algn="l">
              <a:buFont typeface="Arial" panose="020B0604020202020204" pitchFamily="34" charset="0"/>
              <a:buChar char="•"/>
            </a:pPr>
            <a:r>
              <a:rPr lang="en-US" sz="1800" b="0" i="0" u="none" strike="noStrike" baseline="0" dirty="0">
                <a:latin typeface="+mn-lt"/>
              </a:rPr>
              <a:t>The output of the model is a </a:t>
            </a:r>
            <a:r>
              <a:rPr lang="en-US" sz="1800" b="1" i="0" u="sng" strike="noStrike" baseline="0" dirty="0">
                <a:latin typeface="+mn-lt"/>
              </a:rPr>
              <a:t>class predication</a:t>
            </a:r>
            <a:r>
              <a:rPr lang="en-US" sz="1800" b="0" i="0" u="none" strike="noStrike" baseline="0" dirty="0">
                <a:latin typeface="+mn-lt"/>
              </a:rPr>
              <a:t>.</a:t>
            </a:r>
          </a:p>
          <a:p>
            <a:pPr marL="285750" indent="-285750" algn="l">
              <a:buFont typeface="Arial" panose="020B0604020202020204" pitchFamily="34" charset="0"/>
              <a:buChar char="•"/>
            </a:pPr>
            <a:r>
              <a:rPr lang="en-US" sz="1800" dirty="0">
                <a:latin typeface="+mn-lt"/>
              </a:rPr>
              <a:t>In this model, the image passes through two convolution layers, two sub-sample layers, and a Linear SVM (</a:t>
            </a:r>
            <a:r>
              <a:rPr lang="en-US" sz="1800" b="1" i="0" u="sng" dirty="0">
                <a:solidFill>
                  <a:srgbClr val="202124"/>
                </a:solidFill>
                <a:effectLst/>
                <a:latin typeface="Roboto" panose="020B0604020202020204" pitchFamily="2" charset="0"/>
              </a:rPr>
              <a:t>Support Vector Machine</a:t>
            </a:r>
            <a:r>
              <a:rPr lang="en-US" sz="2400" b="0" i="0" dirty="0">
                <a:solidFill>
                  <a:srgbClr val="202124"/>
                </a:solidFill>
                <a:effectLst/>
                <a:latin typeface="Roboto" panose="020B0604020202020204" pitchFamily="2" charset="0"/>
              </a:rPr>
              <a:t>)</a:t>
            </a:r>
            <a:r>
              <a:rPr lang="en-US" sz="1800" dirty="0">
                <a:latin typeface="+mn-lt"/>
              </a:rPr>
              <a:t> that allows for class prediction.</a:t>
            </a:r>
            <a:endParaRPr lang="en-US" sz="1800" b="0" i="0" u="none" strike="noStrike" baseline="0" dirty="0">
              <a:latin typeface="+mn-lt"/>
            </a:endParaRPr>
          </a:p>
        </p:txBody>
      </p:sp>
      <p:pic>
        <p:nvPicPr>
          <p:cNvPr id="90" name="Google Shape;90;p18"/>
          <p:cNvPicPr preferRelativeResize="0"/>
          <p:nvPr/>
        </p:nvPicPr>
        <p:blipFill>
          <a:blip r:embed="rId5">
            <a:alphaModFix/>
          </a:blip>
          <a:stretch>
            <a:fillRect/>
          </a:stretch>
        </p:blipFill>
        <p:spPr>
          <a:xfrm>
            <a:off x="1152812" y="1307805"/>
            <a:ext cx="6458875" cy="1590225"/>
          </a:xfrm>
          <a:prstGeom prst="rect">
            <a:avLst/>
          </a:prstGeom>
          <a:noFill/>
          <a:ln>
            <a:noFill/>
          </a:ln>
        </p:spPr>
      </p:pic>
      <p:pic>
        <p:nvPicPr>
          <p:cNvPr id="2" name="Recorded Sound">
            <a:hlinkClick r:id="" action="ppaction://media"/>
            <a:extLst>
              <a:ext uri="{FF2B5EF4-FFF2-40B4-BE49-F238E27FC236}">
                <a16:creationId xmlns:a16="http://schemas.microsoft.com/office/drawing/2014/main" id="{DBB67ECB-258B-466D-9C96-870B28FB35A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63033" y="113387"/>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8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s" dirty="0"/>
              <a:t>Conclusions</a:t>
            </a:r>
            <a:endParaRPr dirty="0"/>
          </a:p>
        </p:txBody>
      </p:sp>
      <p:sp>
        <p:nvSpPr>
          <p:cNvPr id="105" name="Google Shape;105;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114300" indent="0" algn="l">
              <a:buNone/>
            </a:pPr>
            <a:r>
              <a:rPr lang="en-US" sz="2000" b="0" i="0" u="none" strike="noStrike" baseline="0" dirty="0">
                <a:solidFill>
                  <a:schemeClr val="tx1"/>
                </a:solidFill>
                <a:latin typeface="+mn-lt"/>
              </a:rPr>
              <a:t>In this work, we discovered what it is like to train a CNN-RNN hybrid architecture using synthetic data and domain specific image normalization and augmentation. Also, </a:t>
            </a:r>
            <a:r>
              <a:rPr lang="en-US" sz="2000" dirty="0">
                <a:solidFill>
                  <a:schemeClr val="tx1"/>
                </a:solidFill>
                <a:latin typeface="+mn-lt"/>
              </a:rPr>
              <a:t>we learned how the </a:t>
            </a:r>
            <a:r>
              <a:rPr lang="en-US" sz="2000" b="0" i="0" u="none" strike="noStrike" baseline="0" dirty="0">
                <a:solidFill>
                  <a:schemeClr val="tx1"/>
                </a:solidFill>
                <a:latin typeface="+mn-lt"/>
              </a:rPr>
              <a:t>CNN is a powerful feature extraction method when applied to extract the feature of the handwritten characters and linear SVM using L1 loss function and L2 regularization used as end classifier.</a:t>
            </a:r>
          </a:p>
          <a:p>
            <a:pPr marL="114300" indent="0" algn="l">
              <a:buNone/>
            </a:pPr>
            <a:endParaRPr dirty="0">
              <a:solidFill>
                <a:schemeClr val="tx1"/>
              </a:solidFill>
              <a:latin typeface="+mn-lt"/>
            </a:endParaRPr>
          </a:p>
        </p:txBody>
      </p:sp>
      <p:pic>
        <p:nvPicPr>
          <p:cNvPr id="3" name="Recorded Sound">
            <a:hlinkClick r:id="" action="ppaction://media"/>
            <a:extLst>
              <a:ext uri="{FF2B5EF4-FFF2-40B4-BE49-F238E27FC236}">
                <a16:creationId xmlns:a16="http://schemas.microsoft.com/office/drawing/2014/main" id="{D01624D5-9AC7-437E-A9B4-61D768ED61E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16196" y="121775"/>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s"/>
              <a:t>Takeaways from REU Experience</a:t>
            </a:r>
            <a:endParaRPr/>
          </a:p>
        </p:txBody>
      </p:sp>
      <p:sp>
        <p:nvSpPr>
          <p:cNvPr id="111" name="Google Shape;111;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dirty="0">
                <a:solidFill>
                  <a:schemeClr val="tx1"/>
                </a:solidFill>
              </a:rPr>
              <a:t>I learned the basics of coding in R and Python</a:t>
            </a:r>
          </a:p>
          <a:p>
            <a:pPr marL="457200" lvl="0" indent="-342900" algn="l" rtl="0">
              <a:spcBef>
                <a:spcPts val="0"/>
              </a:spcBef>
              <a:spcAft>
                <a:spcPts val="0"/>
              </a:spcAft>
              <a:buSzPts val="1800"/>
              <a:buChar char="●"/>
            </a:pPr>
            <a:r>
              <a:rPr lang="en-US" dirty="0">
                <a:solidFill>
                  <a:schemeClr val="tx1"/>
                </a:solidFill>
              </a:rPr>
              <a:t>I learned how to properly utilize GitHub</a:t>
            </a:r>
          </a:p>
          <a:p>
            <a:pPr marL="457200" lvl="0" indent="-342900" algn="l" rtl="0">
              <a:spcBef>
                <a:spcPts val="0"/>
              </a:spcBef>
              <a:spcAft>
                <a:spcPts val="0"/>
              </a:spcAft>
              <a:buSzPts val="1800"/>
              <a:buChar char="●"/>
            </a:pPr>
            <a:r>
              <a:rPr lang="en-US" dirty="0">
                <a:solidFill>
                  <a:schemeClr val="tx1"/>
                </a:solidFill>
              </a:rPr>
              <a:t>I learned more about Convolutional Neural Networks</a:t>
            </a:r>
          </a:p>
          <a:p>
            <a:pPr marL="457200" lvl="0" indent="-342900" algn="l" rtl="0">
              <a:spcBef>
                <a:spcPts val="0"/>
              </a:spcBef>
              <a:spcAft>
                <a:spcPts val="0"/>
              </a:spcAft>
              <a:buSzPts val="1800"/>
              <a:buChar char="●"/>
            </a:pPr>
            <a:r>
              <a:rPr lang="en-US" dirty="0">
                <a:solidFill>
                  <a:schemeClr val="tx1"/>
                </a:solidFill>
              </a:rPr>
              <a:t>Also, I learned that it is really good to ask for help.</a:t>
            </a:r>
          </a:p>
          <a:p>
            <a:pPr marL="457200" lvl="0" indent="-342900" algn="l" rtl="0">
              <a:spcBef>
                <a:spcPts val="0"/>
              </a:spcBef>
              <a:spcAft>
                <a:spcPts val="0"/>
              </a:spcAft>
              <a:buSzPts val="1800"/>
              <a:buChar char="●"/>
            </a:pPr>
            <a:endParaRPr lang="en-US" dirty="0">
              <a:solidFill>
                <a:schemeClr val="tx1"/>
              </a:solidFill>
            </a:endParaRPr>
          </a:p>
          <a:p>
            <a:pPr marL="457200" lvl="0" indent="-342900" algn="l" rtl="0">
              <a:spcBef>
                <a:spcPts val="0"/>
              </a:spcBef>
              <a:spcAft>
                <a:spcPts val="0"/>
              </a:spcAft>
              <a:buSzPts val="1800"/>
              <a:buChar char="●"/>
            </a:pPr>
            <a:endParaRPr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946</TotalTime>
  <Words>585</Words>
  <Application>Microsoft Office PowerPoint</Application>
  <PresentationFormat>On-screen Show (16:9)</PresentationFormat>
  <Paragraphs>45</Paragraphs>
  <Slides>10</Slides>
  <Notes>9</Notes>
  <HiddenSlides>0</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-apple-system</vt:lpstr>
      <vt:lpstr>Arial</vt:lpstr>
      <vt:lpstr>Roboto</vt:lpstr>
      <vt:lpstr>Times New Roman</vt:lpstr>
      <vt:lpstr>Simple Light</vt:lpstr>
      <vt:lpstr>Handwriting Recognition Using AI</vt:lpstr>
      <vt:lpstr>Overview</vt:lpstr>
      <vt:lpstr>What is Handwriting Recognition?</vt:lpstr>
      <vt:lpstr>Motivation</vt:lpstr>
      <vt:lpstr>Challenges</vt:lpstr>
      <vt:lpstr>Model (1)</vt:lpstr>
      <vt:lpstr>Model (2)</vt:lpstr>
      <vt:lpstr>Conclusions</vt:lpstr>
      <vt:lpstr>Takeaways from REU Experience</vt:lpstr>
      <vt:lpstr>Acknowledgments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Handwriting Recognition Using AI</dc:title>
  <dc:creator>Mikahla Reeves</dc:creator>
  <cp:lastModifiedBy>Mikahla Reeves</cp:lastModifiedBy>
  <cp:revision>28</cp:revision>
  <dcterms:modified xsi:type="dcterms:W3CDTF">2021-08-09T18:58:55Z</dcterms:modified>
</cp:coreProperties>
</file>